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9" r:id="rId5"/>
    <p:sldId id="277" r:id="rId6"/>
    <p:sldId id="283" r:id="rId7"/>
    <p:sldId id="284" r:id="rId8"/>
    <p:sldId id="285" r:id="rId9"/>
    <p:sldId id="286" r:id="rId10"/>
    <p:sldId id="287" r:id="rId11"/>
    <p:sldId id="288" r:id="rId12"/>
    <p:sldId id="289" r:id="rId13"/>
    <p:sldId id="290" r:id="rId14"/>
    <p:sldId id="291"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92"/>
  </p:normalViewPr>
  <p:slideViewPr>
    <p:cSldViewPr snapToGrid="0" snapToObjects="1">
      <p:cViewPr varScale="1">
        <p:scale>
          <a:sx n="75" d="100"/>
          <a:sy n="75" d="100"/>
        </p:scale>
        <p:origin x="54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‹Nº›</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a:stretch>
            <a:fillRect/>
          </a:stretch>
        </p:blipFill>
        <p:spPr>
          <a:xfrm>
            <a:off x="253792" y="138819"/>
            <a:ext cx="2369315" cy="867807"/>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1/25/2024</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‹Nº›</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1/25/2024</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‹Nº›</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2F8D-62B3-48AF-BAF5-944399905ED0}" type="datetimeFigureOut">
              <a:rPr lang="en-US" smtClean="0"/>
              <a:t>1/25/2024</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4216D-285E-4743-ADC0-F517FFC76697}" type="slidenum">
              <a:rPr lang="en-US" smtClean="0"/>
              <a:t>‹Nº›</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todossomosclientes.blogspot.com/2019/05/consejos-para-crear-contrasenas-fuertes-y-recordarlas.htm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3.png"/><Relationship Id="rId7" Type="http://schemas.openxmlformats.org/officeDocument/2006/relationships/hyperlink" Target="https://www.pngall.com/tl/backup-png"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tr.wikipedia.org/wiki/Michael_Dell" TargetMode="External"/><Relationship Id="rId4" Type="http://schemas.microsoft.com/office/2007/relationships/hdphoto" Target="../media/hdphoto2.wdp"/><Relationship Id="rId9" Type="http://schemas.openxmlformats.org/officeDocument/2006/relationships/hyperlink" Target="https://empresayeconomia.republica.com/aplicaciones-para-empresas/firestarter-un-cortafuegos-libre.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ommons.wikimedia.org/wiki/File:Google.png" TargetMode="External"/><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5" Type="http://schemas.openxmlformats.org/officeDocument/2006/relationships/hyperlink" Target="https://www.wired.it/attualita/tech/2018/07/31/limiti-intelligenza-artificiale/" TargetMode="Externa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creativecommons.org/licenses/by-nc-sa/3.0/" TargetMode="External"/><Relationship Id="rId4" Type="http://schemas.openxmlformats.org/officeDocument/2006/relationships/hyperlink" Target="https://lucescamarayaccionenef.blogspot.com/2016/06/muchas-gracias-os-quiero-todo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mago-design.blogspot.com/p/web-y-multimedia.html" TargetMode="External"/><Relationship Id="rId5" Type="http://schemas.openxmlformats.org/officeDocument/2006/relationships/image" Target="../media/image8.jpg"/><Relationship Id="rId4" Type="http://schemas.openxmlformats.org/officeDocument/2006/relationships/hyperlink" Target="https://www.pngall.com/database-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pixabay.com/es/photos/gato-aislado-felino-render-png-1274101/"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pngall.com/bill-gates-png/"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creativecommons.org/licenses/by-nc/3.0/"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pngall.com/steve-jobs-png/"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hyperlink" Target="https://www.podfeet.com/blog/2017/09/nist-2fa-ban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9" name="Title 3">
            <a:extLst>
              <a:ext uri="{FF2B5EF4-FFF2-40B4-BE49-F238E27FC236}">
                <a16:creationId xmlns:a16="http://schemas.microsoft.com/office/drawing/2014/main" id="{C07ADD7F-4014-669B-9CC4-092B011E5C2D}"/>
              </a:ext>
            </a:extLst>
          </p:cNvPr>
          <p:cNvSpPr txBox="1">
            <a:spLocks/>
          </p:cNvSpPr>
          <p:nvPr/>
        </p:nvSpPr>
        <p:spPr>
          <a:xfrm>
            <a:off x="0" y="6283060"/>
            <a:ext cx="5105400" cy="507622"/>
          </a:xfrm>
          <a:prstGeom prst="rect">
            <a:avLst/>
          </a:prstGeom>
        </p:spPr>
        <p:txBody>
          <a:bodyPr vert="horz" lIns="91440" tIns="45720" rIns="91440" bIns="45720" rtlCol="0" anchor="b">
            <a:normAutofit fontScale="85000" lnSpcReduction="10000"/>
          </a:bodyPr>
          <a:lstStyle>
            <a:lvl1pPr algn="l" defTabSz="914391" rtl="0" eaLnBrk="1" latinLnBrk="0" hangingPunct="1">
              <a:lnSpc>
                <a:spcPct val="90000"/>
              </a:lnSpc>
              <a:spcBef>
                <a:spcPct val="0"/>
              </a:spcBef>
              <a:buNone/>
              <a:defRPr sz="4400" kern="1200">
                <a:solidFill>
                  <a:schemeClr val="tx1"/>
                </a:solidFill>
                <a:latin typeface="+mj-lt"/>
                <a:ea typeface="+mj-ea"/>
                <a:cs typeface="+mj-cs"/>
              </a:defRPr>
            </a:lvl1pPr>
          </a:lstStyle>
          <a:p>
            <a:r>
              <a:rPr lang="es-MX" sz="2400" dirty="0">
                <a:solidFill>
                  <a:schemeClr val="accent5">
                    <a:lumMod val="75000"/>
                  </a:schemeClr>
                </a:solidFill>
                <a:latin typeface="Segoe UI" panose="020B0502040204020203" pitchFamily="34" charset="0"/>
                <a:cs typeface="Segoe UI" panose="020B0502040204020203" pitchFamily="34" charset="0"/>
              </a:rPr>
              <a:t>Ing. Donny Alexander Rodríguez Cáceres</a:t>
            </a:r>
            <a:endParaRPr lang="en-US" sz="2400" dirty="0">
              <a:solidFill>
                <a:schemeClr val="accent5">
                  <a:lumMod val="75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1083C710-1AB4-3F82-9F9A-2FF180A001EB}"/>
              </a:ext>
            </a:extLst>
          </p:cNvPr>
          <p:cNvSpPr txBox="1">
            <a:spLocks/>
          </p:cNvSpPr>
          <p:nvPr/>
        </p:nvSpPr>
        <p:spPr>
          <a:xfrm>
            <a:off x="202407" y="2851529"/>
            <a:ext cx="5691188" cy="1770434"/>
          </a:xfrm>
          <a:prstGeom prst="rect">
            <a:avLst/>
          </a:prstGeom>
        </p:spPr>
        <p:txBody>
          <a:bodyPr vert="horz" lIns="91440" tIns="45720" rIns="91440" bIns="45720" rtlCol="0" anchor="b">
            <a:normAutofit/>
          </a:bodyPr>
          <a:lstStyle>
            <a:lvl1pPr algn="l" defTabSz="914391"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a:latin typeface="Segoe UI" panose="020B0502040204020203" pitchFamily="34" charset="0"/>
                <a:cs typeface="Segoe UI" panose="020B0502040204020203" pitchFamily="34" charset="0"/>
              </a:rPr>
              <a:t>ASEGURAMIENTO DE INFRAESTRUCTURA TECNOLOGICA</a:t>
            </a:r>
            <a:endParaRPr lang="en-US" sz="3600" dirty="0">
              <a:latin typeface="Segoe UI" panose="020B0502040204020203" pitchFamily="34" charset="0"/>
              <a:cs typeface="Segoe UI" panose="020B0502040204020203" pitchFamily="34" charset="0"/>
            </a:endParaRPr>
          </a:p>
        </p:txBody>
      </p:sp>
      <p:sp>
        <p:nvSpPr>
          <p:cNvPr id="6" name="Subtitle 4">
            <a:extLst>
              <a:ext uri="{FF2B5EF4-FFF2-40B4-BE49-F238E27FC236}">
                <a16:creationId xmlns:a16="http://schemas.microsoft.com/office/drawing/2014/main" id="{4870FB57-FC6D-7326-33DF-698B5B691E30}"/>
              </a:ext>
            </a:extLst>
          </p:cNvPr>
          <p:cNvSpPr txBox="1">
            <a:spLocks/>
          </p:cNvSpPr>
          <p:nvPr/>
        </p:nvSpPr>
        <p:spPr>
          <a:xfrm>
            <a:off x="202407" y="4621963"/>
            <a:ext cx="4938713" cy="507622"/>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a:solidFill>
                  <a:schemeClr val="accent2"/>
                </a:solidFill>
                <a:latin typeface="Segoe UI" panose="020B0502040204020203" pitchFamily="34" charset="0"/>
                <a:cs typeface="Segoe UI" panose="020B0502040204020203" pitchFamily="34" charset="0"/>
              </a:rPr>
              <a:t>Universidad Pontificia Bolivariana</a:t>
            </a:r>
            <a:endParaRPr lang="en-US" sz="2000" dirty="0">
              <a:solidFill>
                <a:schemeClr val="accent2"/>
              </a:solidFill>
              <a:latin typeface="Segoe UI" panose="020B0502040204020203" pitchFamily="34" charset="0"/>
              <a:cs typeface="Segoe UI" panose="020B0502040204020203" pitchFamily="34" charset="0"/>
            </a:endParaRPr>
          </a:p>
        </p:txBody>
      </p:sp>
      <p:pic>
        <p:nvPicPr>
          <p:cNvPr id="13" name="Imagen 12" descr="Teclado de computadora&#10;&#10;Descripción generada automáticamente con confianza media">
            <a:extLst>
              <a:ext uri="{FF2B5EF4-FFF2-40B4-BE49-F238E27FC236}">
                <a16:creationId xmlns:a16="http://schemas.microsoft.com/office/drawing/2014/main" id="{7CB1E8DB-6E3E-9429-96E4-E70B888D7A0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69015" y="1295400"/>
            <a:ext cx="7422985" cy="5562599"/>
          </a:xfrm>
          <a:prstGeom prst="rect">
            <a:avLst/>
          </a:prstGeom>
        </p:spPr>
      </p:pic>
    </p:spTree>
    <p:extLst>
      <p:ext uri="{BB962C8B-B14F-4D97-AF65-F5344CB8AC3E}">
        <p14:creationId xmlns:p14="http://schemas.microsoft.com/office/powerpoint/2010/main" val="283859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Cumplir para fortalecer</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ubtitle 4">
            <a:extLst>
              <a:ext uri="{FF2B5EF4-FFF2-40B4-BE49-F238E27FC236}">
                <a16:creationId xmlns:a16="http://schemas.microsoft.com/office/drawing/2014/main" id="{E65ECCBB-8559-FDE5-6DAD-B6899F01F437}"/>
              </a:ext>
            </a:extLst>
          </p:cNvPr>
          <p:cNvSpPr txBox="1">
            <a:spLocks/>
          </p:cNvSpPr>
          <p:nvPr/>
        </p:nvSpPr>
        <p:spPr>
          <a:xfrm>
            <a:off x="88900" y="856038"/>
            <a:ext cx="5410200" cy="3042861"/>
          </a:xfrm>
          <a:prstGeom prst="rect">
            <a:avLst/>
          </a:prstGeom>
        </p:spPr>
        <p:txBody>
          <a:bodyPr vert="horz" lIns="91440" tIns="45720" rIns="91440" bIns="45720" rtlCol="0">
            <a:normAutofit fontScale="70000" lnSpcReduction="20000"/>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MX" dirty="0">
                <a:solidFill>
                  <a:srgbClr val="2F2F2F"/>
                </a:solidFill>
                <a:latin typeface="Arial" panose="020B0604020202020204" pitchFamily="34" charset="0"/>
              </a:rPr>
              <a:t> </a:t>
            </a:r>
            <a:r>
              <a:rPr lang="es-MX" sz="3600" dirty="0">
                <a:solidFill>
                  <a:schemeClr val="bg1">
                    <a:lumMod val="50000"/>
                  </a:schemeClr>
                </a:solidFill>
              </a:rPr>
              <a:t>El</a:t>
            </a:r>
            <a:r>
              <a:rPr lang="es-MX" sz="3600" b="1" dirty="0">
                <a:solidFill>
                  <a:schemeClr val="bg1">
                    <a:lumMod val="50000"/>
                  </a:schemeClr>
                </a:solidFill>
              </a:rPr>
              <a:t> Hardening</a:t>
            </a:r>
            <a:r>
              <a:rPr lang="es-MX" sz="3600" dirty="0">
                <a:solidFill>
                  <a:schemeClr val="bg1">
                    <a:lumMod val="50000"/>
                  </a:schemeClr>
                </a:solidFill>
              </a:rPr>
              <a:t> igual que consiste en “desprendernos” de lo innecesario de nuestros sistemas con el fin de endurecerlo, también nos habla de tener sumamente cuidado, en que las acciones de protección no afecten al correcto funcionamiento del mismo sistema y por consiguiente a su propósito..</a:t>
            </a:r>
            <a:endParaRPr lang="es-CO" sz="3600" dirty="0">
              <a:solidFill>
                <a:schemeClr val="bg1">
                  <a:lumMod val="50000"/>
                </a:schemeClr>
              </a:solidFill>
              <a:cs typeface="Segoe UI" panose="020B0502040204020203" pitchFamily="34" charset="0"/>
            </a:endParaRPr>
          </a:p>
        </p:txBody>
      </p:sp>
      <p:sp>
        <p:nvSpPr>
          <p:cNvPr id="8" name="Subtitle 4">
            <a:extLst>
              <a:ext uri="{FF2B5EF4-FFF2-40B4-BE49-F238E27FC236}">
                <a16:creationId xmlns:a16="http://schemas.microsoft.com/office/drawing/2014/main" id="{5B758E83-06F9-5707-688A-594681A8BF81}"/>
              </a:ext>
            </a:extLst>
          </p:cNvPr>
          <p:cNvSpPr txBox="1">
            <a:spLocks/>
          </p:cNvSpPr>
          <p:nvPr/>
        </p:nvSpPr>
        <p:spPr>
          <a:xfrm>
            <a:off x="6311899" y="1422958"/>
            <a:ext cx="5791201" cy="5334000"/>
          </a:xfrm>
          <a:prstGeom prst="rect">
            <a:avLst/>
          </a:prstGeom>
        </p:spPr>
        <p:txBody>
          <a:bodyPr vert="horz" lIns="91440" tIns="45720" rIns="91440" bIns="45720" rtlCol="0">
            <a:no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CO" sz="1800" dirty="0">
              <a:solidFill>
                <a:schemeClr val="accent2"/>
              </a:solidFill>
              <a:cs typeface="Segoe UI" panose="020B0502040204020203" pitchFamily="34" charset="0"/>
            </a:endParaRPr>
          </a:p>
          <a:p>
            <a:r>
              <a:rPr lang="es-MX" sz="1800" dirty="0">
                <a:solidFill>
                  <a:schemeClr val="bg1">
                    <a:lumMod val="50000"/>
                  </a:schemeClr>
                </a:solidFill>
              </a:rPr>
              <a:t>Cambiar todas las claves que tengamos por defecto.</a:t>
            </a:r>
          </a:p>
          <a:p>
            <a:r>
              <a:rPr lang="es-MX" sz="1800" dirty="0">
                <a:solidFill>
                  <a:schemeClr val="bg1">
                    <a:lumMod val="50000"/>
                  </a:schemeClr>
                </a:solidFill>
              </a:rPr>
              <a:t>Desinstalación todo el software que sea innecesario.</a:t>
            </a:r>
          </a:p>
          <a:p>
            <a:r>
              <a:rPr lang="es-MX" sz="1800" dirty="0">
                <a:solidFill>
                  <a:schemeClr val="bg1">
                    <a:lumMod val="50000"/>
                  </a:schemeClr>
                </a:solidFill>
              </a:rPr>
              <a:t>Dar de baja a los usuarios que son innecesarios.</a:t>
            </a:r>
          </a:p>
          <a:p>
            <a:r>
              <a:rPr lang="es-MX" sz="1800" dirty="0">
                <a:solidFill>
                  <a:schemeClr val="bg1">
                    <a:lumMod val="50000"/>
                  </a:schemeClr>
                </a:solidFill>
              </a:rPr>
              <a:t>Deshabilitar todos los servicios que no se están utilizado.</a:t>
            </a:r>
          </a:p>
          <a:p>
            <a:r>
              <a:rPr lang="es-MX" sz="1800" dirty="0">
                <a:solidFill>
                  <a:schemeClr val="bg1">
                    <a:lumMod val="50000"/>
                  </a:schemeClr>
                </a:solidFill>
              </a:rPr>
              <a:t>Aumentar todo lo posible, la seguridad de los servicios o procesos que si tendrán que ser utilizados.</a:t>
            </a:r>
          </a:p>
          <a:p>
            <a:r>
              <a:rPr lang="es-MX" sz="1800" dirty="0">
                <a:solidFill>
                  <a:schemeClr val="bg1">
                    <a:lumMod val="50000"/>
                  </a:schemeClr>
                </a:solidFill>
              </a:rPr>
              <a:t>Cerrar puertos que se encuentren sin uso.</a:t>
            </a:r>
          </a:p>
          <a:p>
            <a:r>
              <a:rPr lang="es-MX" sz="1800" dirty="0">
                <a:solidFill>
                  <a:schemeClr val="bg1">
                    <a:lumMod val="50000"/>
                  </a:schemeClr>
                </a:solidFill>
              </a:rPr>
              <a:t>Utilizar </a:t>
            </a:r>
            <a:r>
              <a:rPr lang="es-MX" sz="1800" b="1" dirty="0" err="1">
                <a:solidFill>
                  <a:schemeClr val="bg1">
                    <a:lumMod val="50000"/>
                  </a:schemeClr>
                </a:solidFill>
              </a:rPr>
              <a:t>backup</a:t>
            </a:r>
            <a:r>
              <a:rPr lang="es-MX" sz="1800" b="1" dirty="0">
                <a:solidFill>
                  <a:schemeClr val="bg1">
                    <a:lumMod val="50000"/>
                  </a:schemeClr>
                </a:solidFill>
              </a:rPr>
              <a:t> (copias de seguridad)</a:t>
            </a:r>
            <a:r>
              <a:rPr lang="es-MX" sz="1800" dirty="0">
                <a:solidFill>
                  <a:schemeClr val="bg1">
                    <a:lumMod val="50000"/>
                  </a:schemeClr>
                </a:solidFill>
              </a:rPr>
              <a:t> como respaldo de datos importantes.</a:t>
            </a:r>
          </a:p>
          <a:p>
            <a:r>
              <a:rPr lang="es-MX" sz="1800" dirty="0">
                <a:solidFill>
                  <a:schemeClr val="bg1">
                    <a:lumMod val="50000"/>
                  </a:schemeClr>
                </a:solidFill>
              </a:rPr>
              <a:t>Instalar un </a:t>
            </a:r>
            <a:r>
              <a:rPr lang="es-MX" sz="1800" b="1" dirty="0">
                <a:solidFill>
                  <a:schemeClr val="bg1">
                    <a:lumMod val="50000"/>
                  </a:schemeClr>
                </a:solidFill>
              </a:rPr>
              <a:t>firewall</a:t>
            </a:r>
            <a:r>
              <a:rPr lang="es-MX" sz="1800" dirty="0">
                <a:solidFill>
                  <a:schemeClr val="bg1">
                    <a:lumMod val="50000"/>
                  </a:schemeClr>
                </a:solidFill>
              </a:rPr>
              <a:t>.</a:t>
            </a:r>
          </a:p>
          <a:p>
            <a:r>
              <a:rPr lang="es-MX" sz="1800" dirty="0">
                <a:solidFill>
                  <a:schemeClr val="bg1">
                    <a:lumMod val="50000"/>
                  </a:schemeClr>
                </a:solidFill>
              </a:rPr>
              <a:t>Actualizar los sistemas operativos para obtener los parches de seguridad.</a:t>
            </a:r>
          </a:p>
          <a:p>
            <a:r>
              <a:rPr lang="es-MX" sz="1800" dirty="0">
                <a:solidFill>
                  <a:schemeClr val="bg1">
                    <a:lumMod val="50000"/>
                  </a:schemeClr>
                </a:solidFill>
              </a:rPr>
              <a:t>Implantar un </a:t>
            </a:r>
            <a:r>
              <a:rPr lang="es-MX" sz="1800" b="1" dirty="0">
                <a:solidFill>
                  <a:schemeClr val="bg1">
                    <a:lumMod val="50000"/>
                  </a:schemeClr>
                </a:solidFill>
              </a:rPr>
              <a:t>DLP </a:t>
            </a:r>
            <a:r>
              <a:rPr lang="es-MX" sz="1800" dirty="0">
                <a:solidFill>
                  <a:schemeClr val="bg1">
                    <a:lumMod val="50000"/>
                  </a:schemeClr>
                </a:solidFill>
              </a:rPr>
              <a:t>para evitar la fuga de datos</a:t>
            </a:r>
          </a:p>
        </p:txBody>
      </p:sp>
      <p:pic>
        <p:nvPicPr>
          <p:cNvPr id="10" name="Imagen 9" descr="Hombre con camisa y corbata sonriendo&#10;&#10;Descripción generada automáticamente">
            <a:extLst>
              <a:ext uri="{FF2B5EF4-FFF2-40B4-BE49-F238E27FC236}">
                <a16:creationId xmlns:a16="http://schemas.microsoft.com/office/drawing/2014/main" id="{B1154D4A-9F41-F4F7-BE7E-BFF6058F84E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587676"/>
            <a:ext cx="3111500" cy="3270324"/>
          </a:xfrm>
          <a:prstGeom prst="rect">
            <a:avLst/>
          </a:prstGeom>
        </p:spPr>
      </p:pic>
      <p:pic>
        <p:nvPicPr>
          <p:cNvPr id="16" name="Imagen 15" descr="Imagen que contiene Diagrama&#10;&#10;Descripción generada automáticamente">
            <a:extLst>
              <a:ext uri="{FF2B5EF4-FFF2-40B4-BE49-F238E27FC236}">
                <a16:creationId xmlns:a16="http://schemas.microsoft.com/office/drawing/2014/main" id="{9CEB9A70-BEAE-DEF5-7C46-FB1BE5D2A3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87162" y="3480937"/>
            <a:ext cx="3924737" cy="2662280"/>
          </a:xfrm>
          <a:prstGeom prst="rect">
            <a:avLst/>
          </a:prstGeom>
        </p:spPr>
      </p:pic>
      <p:pic>
        <p:nvPicPr>
          <p:cNvPr id="19" name="Imagen 18" descr="Diagrama&#10;&#10;Descripción generada automáticamente">
            <a:extLst>
              <a:ext uri="{FF2B5EF4-FFF2-40B4-BE49-F238E27FC236}">
                <a16:creationId xmlns:a16="http://schemas.microsoft.com/office/drawing/2014/main" id="{200CB6F7-9B81-2114-6033-BA1622B7654B}"/>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21708" b="17850"/>
          <a:stretch/>
        </p:blipFill>
        <p:spPr>
          <a:xfrm>
            <a:off x="7638357" y="830799"/>
            <a:ext cx="3138283" cy="981121"/>
          </a:xfrm>
          <a:prstGeom prst="rect">
            <a:avLst/>
          </a:prstGeom>
        </p:spPr>
      </p:pic>
    </p:spTree>
    <p:extLst>
      <p:ext uri="{BB962C8B-B14F-4D97-AF65-F5344CB8AC3E}">
        <p14:creationId xmlns:p14="http://schemas.microsoft.com/office/powerpoint/2010/main" val="3249259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Cumplir para fortalecer</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ubtitle 4">
            <a:extLst>
              <a:ext uri="{FF2B5EF4-FFF2-40B4-BE49-F238E27FC236}">
                <a16:creationId xmlns:a16="http://schemas.microsoft.com/office/drawing/2014/main" id="{EF76E33D-ED98-6A38-FF66-72C839C6F1AF}"/>
              </a:ext>
            </a:extLst>
          </p:cNvPr>
          <p:cNvSpPr txBox="1">
            <a:spLocks/>
          </p:cNvSpPr>
          <p:nvPr/>
        </p:nvSpPr>
        <p:spPr>
          <a:xfrm>
            <a:off x="1664217" y="473072"/>
            <a:ext cx="8863566" cy="3587752"/>
          </a:xfrm>
          <a:prstGeom prst="rect">
            <a:avLst/>
          </a:prstGeom>
        </p:spPr>
        <p:txBody>
          <a:bodyPr vert="horz" lIns="91440" tIns="45720" rIns="91440" bIns="45720" rtlCol="0">
            <a:no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endParaRPr lang="es-CO" dirty="0">
              <a:solidFill>
                <a:schemeClr val="accent2"/>
              </a:solidFill>
              <a:cs typeface="Segoe UI" panose="020B0502040204020203" pitchFamily="34" charset="0"/>
            </a:endParaRPr>
          </a:p>
          <a:p>
            <a:pPr marL="0" indent="0" algn="just">
              <a:buFont typeface="Arial" panose="020B0604020202020204" pitchFamily="34" charset="0"/>
              <a:buNone/>
            </a:pPr>
            <a:r>
              <a:rPr lang="es-MX" dirty="0">
                <a:solidFill>
                  <a:schemeClr val="bg1">
                    <a:lumMod val="50000"/>
                  </a:schemeClr>
                </a:solidFill>
              </a:rPr>
              <a:t>Es ahí donde hay que tener cuidado de que nuestro sistema no sea vulnerable, pero que, a su vez, en ese proceso de asegurar un sistema, no entorpecer a la hora de realizar las funciones previstas. Esta balanza de </a:t>
            </a:r>
            <a:r>
              <a:rPr lang="es-MX" b="1" dirty="0">
                <a:solidFill>
                  <a:schemeClr val="bg1">
                    <a:lumMod val="50000"/>
                  </a:schemeClr>
                </a:solidFill>
              </a:rPr>
              <a:t>seguro y versátil</a:t>
            </a:r>
            <a:r>
              <a:rPr lang="es-MX" dirty="0">
                <a:solidFill>
                  <a:schemeClr val="bg1">
                    <a:lumMod val="50000"/>
                  </a:schemeClr>
                </a:solidFill>
              </a:rPr>
              <a:t>, no es siempre fácil de lograr.</a:t>
            </a:r>
          </a:p>
        </p:txBody>
      </p:sp>
      <p:pic>
        <p:nvPicPr>
          <p:cNvPr id="10" name="Imagen 9" descr="Un hombre con lentes y un celular en la mano&#10;&#10;Descripción generada automáticamente con confianza baja">
            <a:extLst>
              <a:ext uri="{FF2B5EF4-FFF2-40B4-BE49-F238E27FC236}">
                <a16:creationId xmlns:a16="http://schemas.microsoft.com/office/drawing/2014/main" id="{76E57634-7B65-EA1A-7FD3-5F789BE4F0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20484" r="14820" b="38704"/>
          <a:stretch/>
        </p:blipFill>
        <p:spPr>
          <a:xfrm>
            <a:off x="0" y="3263897"/>
            <a:ext cx="5473962" cy="3594101"/>
          </a:xfrm>
          <a:prstGeom prst="rect">
            <a:avLst/>
          </a:prstGeom>
        </p:spPr>
      </p:pic>
      <p:sp>
        <p:nvSpPr>
          <p:cNvPr id="11" name="CuadroTexto 10">
            <a:extLst>
              <a:ext uri="{FF2B5EF4-FFF2-40B4-BE49-F238E27FC236}">
                <a16:creationId xmlns:a16="http://schemas.microsoft.com/office/drawing/2014/main" id="{B261615F-E966-7258-03ED-C3E221DDD04B}"/>
              </a:ext>
            </a:extLst>
          </p:cNvPr>
          <p:cNvSpPr txBox="1"/>
          <p:nvPr/>
        </p:nvSpPr>
        <p:spPr>
          <a:xfrm>
            <a:off x="1147948" y="6858000"/>
            <a:ext cx="9896104" cy="230832"/>
          </a:xfrm>
          <a:prstGeom prst="rect">
            <a:avLst/>
          </a:prstGeom>
          <a:noFill/>
        </p:spPr>
        <p:txBody>
          <a:bodyPr wrap="square" rtlCol="0">
            <a:spAutoFit/>
          </a:bodyPr>
          <a:lstStyle/>
          <a:p>
            <a:r>
              <a:rPr lang="es-CO" sz="900">
                <a:hlinkClick r:id="rId5" tooltip="https://www.wired.it/attualita/tech/2018/07/31/limiti-intelligenza-artificiale/"/>
              </a:rPr>
              <a:t>Esta foto</a:t>
            </a:r>
            <a:r>
              <a:rPr lang="es-CO" sz="900"/>
              <a:t> de Autor desconocido está bajo licencia </a:t>
            </a:r>
            <a:r>
              <a:rPr lang="es-CO" sz="900">
                <a:hlinkClick r:id="rId6" tooltip="https://creativecommons.org/licenses/by-nc-nd/3.0/"/>
              </a:rPr>
              <a:t>CC BY-NC-ND</a:t>
            </a:r>
            <a:endParaRPr lang="es-CO" sz="900"/>
          </a:p>
        </p:txBody>
      </p:sp>
      <p:pic>
        <p:nvPicPr>
          <p:cNvPr id="16" name="Imagen 15" descr="Logotipo&#10;&#10;Descripción generada automáticamente">
            <a:extLst>
              <a:ext uri="{FF2B5EF4-FFF2-40B4-BE49-F238E27FC236}">
                <a16:creationId xmlns:a16="http://schemas.microsoft.com/office/drawing/2014/main" id="{A24B3792-82B2-E5C9-22EA-060DCF6331D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42100" y="4657437"/>
            <a:ext cx="4470400" cy="1620145"/>
          </a:xfrm>
          <a:prstGeom prst="rect">
            <a:avLst/>
          </a:prstGeom>
        </p:spPr>
      </p:pic>
    </p:spTree>
    <p:extLst>
      <p:ext uri="{BB962C8B-B14F-4D97-AF65-F5344CB8AC3E}">
        <p14:creationId xmlns:p14="http://schemas.microsoft.com/office/powerpoint/2010/main" val="2089268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Experiencias de aprendizaje y Contenidos</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n 7" descr="Imagen que contiene cepillo">
            <a:extLst>
              <a:ext uri="{FF2B5EF4-FFF2-40B4-BE49-F238E27FC236}">
                <a16:creationId xmlns:a16="http://schemas.microsoft.com/office/drawing/2014/main" id="{36C1A32D-C968-15D9-97DE-64103B772FA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6967"/>
          <a:stretch/>
        </p:blipFill>
        <p:spPr>
          <a:xfrm>
            <a:off x="1530350" y="2139943"/>
            <a:ext cx="9131300" cy="4718057"/>
          </a:xfrm>
          <a:prstGeom prst="rect">
            <a:avLst/>
          </a:prstGeom>
        </p:spPr>
      </p:pic>
      <p:sp>
        <p:nvSpPr>
          <p:cNvPr id="9" name="CuadroTexto 8">
            <a:extLst>
              <a:ext uri="{FF2B5EF4-FFF2-40B4-BE49-F238E27FC236}">
                <a16:creationId xmlns:a16="http://schemas.microsoft.com/office/drawing/2014/main" id="{7D20CAC0-515F-F366-01FD-C2A0471F3BC1}"/>
              </a:ext>
            </a:extLst>
          </p:cNvPr>
          <p:cNvSpPr txBox="1"/>
          <p:nvPr/>
        </p:nvSpPr>
        <p:spPr>
          <a:xfrm>
            <a:off x="3175000" y="9734563"/>
            <a:ext cx="9131300" cy="230832"/>
          </a:xfrm>
          <a:prstGeom prst="rect">
            <a:avLst/>
          </a:prstGeom>
          <a:noFill/>
        </p:spPr>
        <p:txBody>
          <a:bodyPr wrap="square" rtlCol="0">
            <a:spAutoFit/>
          </a:bodyPr>
          <a:lstStyle/>
          <a:p>
            <a:r>
              <a:rPr lang="es-CO" sz="900">
                <a:hlinkClick r:id="rId4" tooltip="https://lucescamarayaccionenef.blogspot.com/2016/06/muchas-gracias-os-quiero-todos.html"/>
              </a:rPr>
              <a:t>Esta foto</a:t>
            </a:r>
            <a:r>
              <a:rPr lang="es-CO" sz="900"/>
              <a:t> de Autor desconocido está bajo licencia </a:t>
            </a:r>
            <a:r>
              <a:rPr lang="es-CO" sz="900">
                <a:hlinkClick r:id="rId5" tooltip="https://creativecommons.org/licenses/by-nc-sa/3.0/"/>
              </a:rPr>
              <a:t>CC BY-SA-NC</a:t>
            </a:r>
            <a:endParaRPr lang="es-CO" sz="900"/>
          </a:p>
        </p:txBody>
      </p:sp>
    </p:spTree>
    <p:extLst>
      <p:ext uri="{BB962C8B-B14F-4D97-AF65-F5344CB8AC3E}">
        <p14:creationId xmlns:p14="http://schemas.microsoft.com/office/powerpoint/2010/main" val="158652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Fundamentos de aseguramiento de infraestructura</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629439F-D45D-1957-E5C7-CC4AD12EADCC}"/>
              </a:ext>
            </a:extLst>
          </p:cNvPr>
          <p:cNvSpPr txBox="1"/>
          <p:nvPr/>
        </p:nvSpPr>
        <p:spPr>
          <a:xfrm>
            <a:off x="304800" y="1111115"/>
            <a:ext cx="6096000" cy="1631216"/>
          </a:xfrm>
          <a:prstGeom prst="rect">
            <a:avLst/>
          </a:prstGeom>
          <a:noFill/>
        </p:spPr>
        <p:txBody>
          <a:bodyPr wrap="square">
            <a:spAutoFit/>
          </a:bodyPr>
          <a:lstStyle/>
          <a:p>
            <a:pPr marL="342900" indent="-342900" algn="just">
              <a:buFont typeface="Wingdings" panose="05000000000000000000" pitchFamily="2" charset="2"/>
              <a:buChar char="ü"/>
            </a:pPr>
            <a:r>
              <a:rPr lang="es-MX" sz="2000" dirty="0">
                <a:solidFill>
                  <a:schemeClr val="accent1">
                    <a:lumMod val="50000"/>
                  </a:schemeClr>
                </a:solidFill>
                <a:latin typeface="Arial" panose="020B0604020202020204" pitchFamily="34" charset="0"/>
                <a:cs typeface="Arial" panose="020B0604020202020204" pitchFamily="34" charset="0"/>
              </a:rPr>
              <a:t>El aseguramiento de infraestructura es una estrategia de defensa que implementa controles de seguridad para detectar y filtrar amenazas a las que están expuestos los recursos físicos y los servicios asociados.</a:t>
            </a:r>
            <a:endParaRPr lang="es-CO" sz="2000" dirty="0">
              <a:solidFill>
                <a:schemeClr val="accent1">
                  <a:lumMod val="50000"/>
                </a:schemeClr>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249EFD7-3CBB-FA1B-1987-CDB3AB735003}"/>
              </a:ext>
            </a:extLst>
          </p:cNvPr>
          <p:cNvSpPr txBox="1"/>
          <p:nvPr/>
        </p:nvSpPr>
        <p:spPr>
          <a:xfrm>
            <a:off x="304800" y="2776287"/>
            <a:ext cx="6096000" cy="1938992"/>
          </a:xfrm>
          <a:prstGeom prst="rect">
            <a:avLst/>
          </a:prstGeom>
          <a:noFill/>
        </p:spPr>
        <p:txBody>
          <a:bodyPr wrap="square">
            <a:spAutoFit/>
          </a:bodyPr>
          <a:lstStyle/>
          <a:p>
            <a:pPr marL="342900" indent="-342900" algn="just">
              <a:buFont typeface="Wingdings" panose="05000000000000000000" pitchFamily="2" charset="2"/>
              <a:buChar char="ü"/>
            </a:pPr>
            <a:r>
              <a:rPr lang="es-MX" sz="2000" dirty="0">
                <a:solidFill>
                  <a:schemeClr val="accent5">
                    <a:lumMod val="75000"/>
                  </a:schemeClr>
                </a:solidFill>
                <a:latin typeface="Arial" panose="020B0604020202020204" pitchFamily="34" charset="0"/>
                <a:cs typeface="Arial" panose="020B0604020202020204" pitchFamily="34" charset="0"/>
              </a:rPr>
              <a:t>La seguridad de la infraestructura es un concepto básico en el campo de la seguridad de la red. Se centra en proteger los factores físicos de la infraestructura tecnológica y garantizar la seguridad de los activos digitales contra las amenazas</a:t>
            </a:r>
            <a:endParaRPr lang="es-CO" sz="2000" dirty="0">
              <a:solidFill>
                <a:schemeClr val="accent5">
                  <a:lumMod val="7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1062B057-E505-2C52-3D50-3EE542C6CD0B}"/>
              </a:ext>
            </a:extLst>
          </p:cNvPr>
          <p:cNvSpPr txBox="1"/>
          <p:nvPr/>
        </p:nvSpPr>
        <p:spPr>
          <a:xfrm>
            <a:off x="304800" y="4695081"/>
            <a:ext cx="6096000" cy="1938992"/>
          </a:xfrm>
          <a:prstGeom prst="rect">
            <a:avLst/>
          </a:prstGeom>
          <a:noFill/>
        </p:spPr>
        <p:txBody>
          <a:bodyPr wrap="square">
            <a:spAutoFit/>
          </a:bodyPr>
          <a:lstStyle/>
          <a:p>
            <a:pPr marL="342900" indent="-342900" algn="just">
              <a:buFont typeface="Wingdings" panose="05000000000000000000" pitchFamily="2" charset="2"/>
              <a:buChar char="ü"/>
            </a:pPr>
            <a:r>
              <a:rPr lang="es-MX" sz="2000" dirty="0">
                <a:solidFill>
                  <a:schemeClr val="accent6">
                    <a:lumMod val="75000"/>
                  </a:schemeClr>
                </a:solidFill>
                <a:latin typeface="Arial" panose="020B0604020202020204" pitchFamily="34" charset="0"/>
                <a:cs typeface="Arial" panose="020B0604020202020204" pitchFamily="34" charset="0"/>
              </a:rPr>
              <a:t>La protección de la infraestructura es una parte clave de un programa de seguridad de la información. Garantiza que los sistemas y servicios de la carga de trabajo estén protegidos frente a accesos no intencionados ni autorizados y posibles vulnerabilidades.</a:t>
            </a:r>
            <a:endParaRPr lang="es-CO" sz="2000" dirty="0">
              <a:solidFill>
                <a:schemeClr val="accent6">
                  <a:lumMod val="75000"/>
                </a:schemeClr>
              </a:solidFill>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2D01F245-E65F-AC30-2E7D-08585EBEBC62}"/>
              </a:ext>
            </a:extLst>
          </p:cNvPr>
          <p:cNvSpPr txBox="1"/>
          <p:nvPr/>
        </p:nvSpPr>
        <p:spPr>
          <a:xfrm>
            <a:off x="6842699" y="1112128"/>
            <a:ext cx="4966716" cy="2862322"/>
          </a:xfrm>
          <a:prstGeom prst="rect">
            <a:avLst/>
          </a:prstGeom>
          <a:noFill/>
        </p:spPr>
        <p:txBody>
          <a:bodyPr wrap="square">
            <a:spAutoFit/>
          </a:bodyPr>
          <a:lstStyle/>
          <a:p>
            <a:pPr algn="just"/>
            <a:r>
              <a:rPr lang="es-MX" sz="2000" dirty="0">
                <a:solidFill>
                  <a:schemeClr val="accent1">
                    <a:lumMod val="75000"/>
                  </a:schemeClr>
                </a:solidFill>
                <a:latin typeface="Arial" panose="020B0604020202020204" pitchFamily="34" charset="0"/>
                <a:cs typeface="Arial" panose="020B0604020202020204" pitchFamily="34" charset="0"/>
              </a:rPr>
              <a:t>El objetivo de los esfuerzos de Protección de la Infraestructura de IT es reducir el riesgo de esos ataques con tecnologías tales como:</a:t>
            </a:r>
          </a:p>
          <a:p>
            <a:pPr algn="just"/>
            <a:endParaRPr lang="es-MX" sz="2000" dirty="0">
              <a:solidFill>
                <a:schemeClr val="accent1">
                  <a:lumMod val="75000"/>
                </a:schemeClr>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ü"/>
            </a:pPr>
            <a:r>
              <a:rPr lang="es-MX" sz="2000" dirty="0">
                <a:solidFill>
                  <a:schemeClr val="accent1">
                    <a:lumMod val="75000"/>
                  </a:schemeClr>
                </a:solidFill>
                <a:latin typeface="Arial" panose="020B0604020202020204" pitchFamily="34" charset="0"/>
                <a:cs typeface="Arial" panose="020B0604020202020204" pitchFamily="34" charset="0"/>
              </a:rPr>
              <a:t>Detección y prevención de intrusiones</a:t>
            </a:r>
          </a:p>
          <a:p>
            <a:pPr marL="342900" indent="-342900" algn="just">
              <a:buFont typeface="Wingdings" panose="05000000000000000000" pitchFamily="2" charset="2"/>
              <a:buChar char="ü"/>
            </a:pPr>
            <a:r>
              <a:rPr lang="es-MX" sz="2000" dirty="0">
                <a:solidFill>
                  <a:schemeClr val="accent1">
                    <a:lumMod val="75000"/>
                  </a:schemeClr>
                </a:solidFill>
                <a:latin typeface="Arial" panose="020B0604020202020204" pitchFamily="34" charset="0"/>
                <a:cs typeface="Arial" panose="020B0604020202020204" pitchFamily="34" charset="0"/>
              </a:rPr>
              <a:t>Monitoreo de Seguridad</a:t>
            </a:r>
          </a:p>
          <a:p>
            <a:pPr marL="342900" indent="-342900" algn="just">
              <a:buFont typeface="Wingdings" panose="05000000000000000000" pitchFamily="2" charset="2"/>
              <a:buChar char="ü"/>
            </a:pPr>
            <a:r>
              <a:rPr lang="es-MX" sz="2000" dirty="0">
                <a:solidFill>
                  <a:schemeClr val="accent1">
                    <a:lumMod val="75000"/>
                  </a:schemeClr>
                </a:solidFill>
                <a:latin typeface="Arial" panose="020B0604020202020204" pitchFamily="34" charset="0"/>
                <a:cs typeface="Arial" panose="020B0604020202020204" pitchFamily="34" charset="0"/>
              </a:rPr>
              <a:t>Encriptación de la información</a:t>
            </a:r>
          </a:p>
          <a:p>
            <a:pPr marL="342900" indent="-342900" algn="just">
              <a:buFont typeface="Wingdings" panose="05000000000000000000" pitchFamily="2" charset="2"/>
              <a:buChar char="ü"/>
            </a:pPr>
            <a:r>
              <a:rPr lang="es-MX" sz="2000" dirty="0">
                <a:solidFill>
                  <a:schemeClr val="accent1">
                    <a:lumMod val="75000"/>
                  </a:schemeClr>
                </a:solidFill>
                <a:latin typeface="Arial" panose="020B0604020202020204" pitchFamily="34" charset="0"/>
                <a:cs typeface="Arial" panose="020B0604020202020204" pitchFamily="34" charset="0"/>
              </a:rPr>
              <a:t>Gestión de accesos e identidades </a:t>
            </a:r>
          </a:p>
        </p:txBody>
      </p:sp>
      <p:pic>
        <p:nvPicPr>
          <p:cNvPr id="17" name="Imagen 16">
            <a:extLst>
              <a:ext uri="{FF2B5EF4-FFF2-40B4-BE49-F238E27FC236}">
                <a16:creationId xmlns:a16="http://schemas.microsoft.com/office/drawing/2014/main" id="{14CE119B-5BE4-8956-11FE-DC96E9873CC3}"/>
              </a:ext>
            </a:extLst>
          </p:cNvPr>
          <p:cNvPicPr>
            <a:picLocks noChangeAspect="1"/>
          </p:cNvPicPr>
          <p:nvPr/>
        </p:nvPicPr>
        <p:blipFill>
          <a:blip r:embed="rId3"/>
          <a:stretch>
            <a:fillRect/>
          </a:stretch>
        </p:blipFill>
        <p:spPr>
          <a:xfrm>
            <a:off x="7823454" y="4037886"/>
            <a:ext cx="3784600" cy="2834797"/>
          </a:xfrm>
          <a:prstGeom prst="rect">
            <a:avLst/>
          </a:prstGeom>
        </p:spPr>
      </p:pic>
    </p:spTree>
    <p:extLst>
      <p:ext uri="{BB962C8B-B14F-4D97-AF65-F5344CB8AC3E}">
        <p14:creationId xmlns:p14="http://schemas.microsoft.com/office/powerpoint/2010/main" val="53911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Fundamentos de aseguramiento de infraestructura</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68ECE9C4-8CE1-C034-FFE7-697928616AAF}"/>
              </a:ext>
            </a:extLst>
          </p:cNvPr>
          <p:cNvSpPr txBox="1"/>
          <p:nvPr/>
        </p:nvSpPr>
        <p:spPr>
          <a:xfrm>
            <a:off x="292100" y="1539419"/>
            <a:ext cx="6096000" cy="4708981"/>
          </a:xfrm>
          <a:prstGeom prst="rect">
            <a:avLst/>
          </a:prstGeom>
          <a:noFill/>
        </p:spPr>
        <p:txBody>
          <a:bodyPr wrap="square">
            <a:spAutoFit/>
          </a:bodyPr>
          <a:lstStyle/>
          <a:p>
            <a:pPr algn="just"/>
            <a:r>
              <a:rPr lang="es-MX" sz="2000" b="1" dirty="0">
                <a:solidFill>
                  <a:schemeClr val="accent5">
                    <a:lumMod val="75000"/>
                  </a:schemeClr>
                </a:solidFill>
                <a:latin typeface="Arial" panose="020B0604020202020204" pitchFamily="34" charset="0"/>
                <a:cs typeface="Arial" panose="020B0604020202020204" pitchFamily="34" charset="0"/>
              </a:rPr>
              <a:t>Ventajas de la seguridad en infraestructura</a:t>
            </a:r>
          </a:p>
          <a:p>
            <a:pPr algn="just"/>
            <a:endParaRPr lang="es-MX" sz="2000" b="1" dirty="0">
              <a:latin typeface="Arial" panose="020B0604020202020204" pitchFamily="34" charset="0"/>
              <a:cs typeface="Arial" panose="020B0604020202020204" pitchFamily="34" charset="0"/>
            </a:endParaRPr>
          </a:p>
          <a:p>
            <a:pPr algn="just"/>
            <a:r>
              <a:rPr lang="es-MX" sz="2000" dirty="0">
                <a:solidFill>
                  <a:schemeClr val="accent5">
                    <a:lumMod val="75000"/>
                  </a:schemeClr>
                </a:solidFill>
                <a:latin typeface="Arial" panose="020B0604020202020204" pitchFamily="34" charset="0"/>
                <a:cs typeface="Arial" panose="020B0604020202020204" pitchFamily="34" charset="0"/>
              </a:rPr>
              <a:t>Las empresas dependen de sus activos tecnológicos para seguir operando, así que proteger la infraestructura tecnológica es proteger también a la propia organización. </a:t>
            </a:r>
          </a:p>
          <a:p>
            <a:pPr algn="just"/>
            <a:endParaRPr lang="es-MX" sz="2000" dirty="0">
              <a:solidFill>
                <a:schemeClr val="accent6">
                  <a:lumMod val="75000"/>
                </a:schemeClr>
              </a:solidFill>
              <a:latin typeface="Arial" panose="020B0604020202020204" pitchFamily="34" charset="0"/>
              <a:cs typeface="Arial" panose="020B0604020202020204" pitchFamily="34" charset="0"/>
            </a:endParaRPr>
          </a:p>
          <a:p>
            <a:pPr algn="just"/>
            <a:r>
              <a:rPr lang="es-MX" sz="2000" dirty="0">
                <a:solidFill>
                  <a:schemeClr val="accent6">
                    <a:lumMod val="75000"/>
                  </a:schemeClr>
                </a:solidFill>
                <a:latin typeface="Arial" panose="020B0604020202020204" pitchFamily="34" charset="0"/>
                <a:cs typeface="Arial" panose="020B0604020202020204" pitchFamily="34" charset="0"/>
              </a:rPr>
              <a:t>Los datos protegidos y la propiedad intelectual proporcionan ventajas competitivas significativas a un buen número de compañías a la hora de competir en el mercado, por lo que cualquier pérdida o interrupción en el acceso a esta información puede tener un impacto extremadamente negativo en la rentabilidad de una empresa.</a:t>
            </a:r>
            <a:endParaRPr lang="es-CO" sz="2000" dirty="0">
              <a:solidFill>
                <a:schemeClr val="accent6">
                  <a:lumMod val="75000"/>
                </a:schemeClr>
              </a:solidFill>
              <a:latin typeface="Arial" panose="020B0604020202020204" pitchFamily="34" charset="0"/>
              <a:cs typeface="Arial" panose="020B0604020202020204" pitchFamily="34" charset="0"/>
            </a:endParaRPr>
          </a:p>
        </p:txBody>
      </p:sp>
      <p:pic>
        <p:nvPicPr>
          <p:cNvPr id="10" name="Imagen 9" descr="Diagrama&#10;&#10;Descripción generada automáticamente">
            <a:extLst>
              <a:ext uri="{FF2B5EF4-FFF2-40B4-BE49-F238E27FC236}">
                <a16:creationId xmlns:a16="http://schemas.microsoft.com/office/drawing/2014/main" id="{D20E7AFF-9F0A-D03D-F293-567E26E1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383" y="3122297"/>
            <a:ext cx="4626291" cy="3833212"/>
          </a:xfrm>
          <a:prstGeom prst="rect">
            <a:avLst/>
          </a:prstGeom>
        </p:spPr>
      </p:pic>
      <p:pic>
        <p:nvPicPr>
          <p:cNvPr id="13" name="Imagen 12" descr="Texto, Carta&#10;&#10;Descripción generada automáticamente">
            <a:extLst>
              <a:ext uri="{FF2B5EF4-FFF2-40B4-BE49-F238E27FC236}">
                <a16:creationId xmlns:a16="http://schemas.microsoft.com/office/drawing/2014/main" id="{2FA22060-29F3-DEE5-077F-AE77547A4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99" y="984604"/>
            <a:ext cx="2615349" cy="2634896"/>
          </a:xfrm>
          <a:prstGeom prst="rect">
            <a:avLst/>
          </a:prstGeom>
        </p:spPr>
      </p:pic>
    </p:spTree>
    <p:extLst>
      <p:ext uri="{BB962C8B-B14F-4D97-AF65-F5344CB8AC3E}">
        <p14:creationId xmlns:p14="http://schemas.microsoft.com/office/powerpoint/2010/main" val="187795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Fundamentos de aseguramiento de infraestructura</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84C1C15C-D99D-A79F-CCA7-EA8C61913D38}"/>
              </a:ext>
            </a:extLst>
          </p:cNvPr>
          <p:cNvSpPr txBox="1"/>
          <p:nvPr/>
        </p:nvSpPr>
        <p:spPr>
          <a:xfrm>
            <a:off x="3352292" y="837339"/>
            <a:ext cx="5487416" cy="1754326"/>
          </a:xfrm>
          <a:prstGeom prst="rect">
            <a:avLst/>
          </a:prstGeom>
          <a:noFill/>
        </p:spPr>
        <p:txBody>
          <a:bodyPr wrap="square">
            <a:spAutoFit/>
          </a:bodyPr>
          <a:lstStyle/>
          <a:p>
            <a:pPr algn="just"/>
            <a:r>
              <a:rPr lang="es-MX" b="1" dirty="0">
                <a:latin typeface="Arial" panose="020B0604020202020204" pitchFamily="34" charset="0"/>
                <a:cs typeface="Arial" panose="020B0604020202020204" pitchFamily="34" charset="0"/>
              </a:rPr>
              <a:t>¿Cuáles son los distintos niveles de seguridad en infraestructura?</a:t>
            </a:r>
          </a:p>
          <a:p>
            <a:pPr algn="just"/>
            <a:r>
              <a:rPr lang="es-MX" dirty="0">
                <a:solidFill>
                  <a:schemeClr val="accent1">
                    <a:lumMod val="75000"/>
                  </a:schemeClr>
                </a:solidFill>
                <a:latin typeface="Arial" panose="020B0604020202020204" pitchFamily="34" charset="0"/>
                <a:cs typeface="Arial" panose="020B0604020202020204" pitchFamily="34" charset="0"/>
              </a:rPr>
              <a:t>Una gran parte de los marcos de trabajo relacionados con seguridad en la infraestructura informática para las empresas contemplan cuatro tipos, o niveles, de seguridad.</a:t>
            </a:r>
            <a:endParaRPr lang="es-CO" dirty="0">
              <a:solidFill>
                <a:schemeClr val="accent1">
                  <a:lumMod val="75000"/>
                </a:schemeClr>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CB558E0-2DEC-72E0-71A4-31D36DC13D77}"/>
              </a:ext>
            </a:extLst>
          </p:cNvPr>
          <p:cNvSpPr txBox="1"/>
          <p:nvPr/>
        </p:nvSpPr>
        <p:spPr>
          <a:xfrm>
            <a:off x="203200" y="2566270"/>
            <a:ext cx="3556000" cy="2308324"/>
          </a:xfrm>
          <a:prstGeom prst="rect">
            <a:avLst/>
          </a:prstGeom>
          <a:solidFill>
            <a:schemeClr val="accent6">
              <a:lumMod val="20000"/>
              <a:lumOff val="80000"/>
            </a:schemeClr>
          </a:solidFill>
          <a:effectLst>
            <a:outerShdw blurRad="50800" dist="38100" dir="8100000" algn="tr" rotWithShape="0">
              <a:prstClr val="black">
                <a:alpha val="40000"/>
              </a:prstClr>
            </a:outerShdw>
          </a:effectLst>
        </p:spPr>
        <p:txBody>
          <a:bodyPr wrap="square">
            <a:spAutoFit/>
          </a:bodyPr>
          <a:lstStyle/>
          <a:p>
            <a:pPr algn="just"/>
            <a:r>
              <a:rPr lang="es-MX" b="1" dirty="0">
                <a:latin typeface="Arial" panose="020B0604020202020204" pitchFamily="34" charset="0"/>
                <a:cs typeface="Arial" panose="020B0604020202020204" pitchFamily="34" charset="0"/>
              </a:rPr>
              <a:t>Datos</a:t>
            </a:r>
          </a:p>
          <a:p>
            <a:pPr algn="just"/>
            <a:r>
              <a:rPr lang="es-MX" dirty="0">
                <a:latin typeface="Arial" panose="020B0604020202020204" pitchFamily="34" charset="0"/>
                <a:cs typeface="Arial" panose="020B0604020202020204" pitchFamily="34" charset="0"/>
              </a:rPr>
              <a:t>A medida que cada vez se generan y almacenan más datos en más ubicaciones (centros de datos principales, </a:t>
            </a:r>
            <a:r>
              <a:rPr lang="es-MX" dirty="0" err="1">
                <a:latin typeface="Arial" panose="020B0604020202020204" pitchFamily="34" charset="0"/>
                <a:cs typeface="Arial" panose="020B0604020202020204" pitchFamily="34" charset="0"/>
              </a:rPr>
              <a:t>coubicaciones</a:t>
            </a:r>
            <a:r>
              <a:rPr lang="es-MX" dirty="0">
                <a:latin typeface="Arial" panose="020B0604020202020204" pitchFamily="34" charset="0"/>
                <a:cs typeface="Arial" panose="020B0604020202020204" pitchFamily="34" charset="0"/>
              </a:rPr>
              <a:t>, múltiples nubes y extremos), proteger todos estos datos resulta cada vez más complejo.</a:t>
            </a:r>
            <a:endParaRPr lang="es-CO"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B6793D2-C2E5-FCE8-F463-619583D88DB6}"/>
              </a:ext>
            </a:extLst>
          </p:cNvPr>
          <p:cNvSpPr txBox="1"/>
          <p:nvPr/>
        </p:nvSpPr>
        <p:spPr>
          <a:xfrm>
            <a:off x="2060575" y="4991928"/>
            <a:ext cx="4959350" cy="1631216"/>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pPr algn="just"/>
            <a:r>
              <a:rPr lang="es-MX" sz="2000" b="1" dirty="0">
                <a:latin typeface="Arial" panose="020B0604020202020204" pitchFamily="34" charset="0"/>
                <a:cs typeface="Arial" panose="020B0604020202020204" pitchFamily="34" charset="0"/>
              </a:rPr>
              <a:t>Aplicación</a:t>
            </a:r>
          </a:p>
          <a:p>
            <a:pPr algn="just"/>
            <a:r>
              <a:rPr lang="es-MX" sz="2000" dirty="0">
                <a:latin typeface="Arial" panose="020B0604020202020204" pitchFamily="34" charset="0"/>
                <a:cs typeface="Arial" panose="020B0604020202020204" pitchFamily="34" charset="0"/>
              </a:rPr>
              <a:t>El software obsoleto puede contener vulnerabilidades que los ciberdelincuentes pueden aprovechar para conseguir acceder a los sistemas informáticos. </a:t>
            </a:r>
            <a:endParaRPr lang="es-CO" sz="20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7A18D5EF-E443-9874-8426-214DAAA6D3E0}"/>
              </a:ext>
            </a:extLst>
          </p:cNvPr>
          <p:cNvSpPr txBox="1"/>
          <p:nvPr/>
        </p:nvSpPr>
        <p:spPr>
          <a:xfrm>
            <a:off x="4145788" y="2629784"/>
            <a:ext cx="4959350" cy="2246769"/>
          </a:xfrm>
          <a:prstGeom prst="rect">
            <a:avLst/>
          </a:prstGeom>
          <a:solidFill>
            <a:schemeClr val="accent5">
              <a:lumMod val="20000"/>
              <a:lumOff val="80000"/>
            </a:schemeClr>
          </a:solidFill>
          <a:effectLst>
            <a:outerShdw blurRad="50800" dist="38100" dir="10800000" algn="r" rotWithShape="0">
              <a:prstClr val="black">
                <a:alpha val="40000"/>
              </a:prstClr>
            </a:outerShdw>
          </a:effectLst>
        </p:spPr>
        <p:txBody>
          <a:bodyPr wrap="square">
            <a:spAutoFit/>
          </a:bodyPr>
          <a:lstStyle/>
          <a:p>
            <a:pPr algn="just"/>
            <a:r>
              <a:rPr lang="es-MX" sz="2000" b="1" dirty="0">
                <a:latin typeface="Arial" panose="020B0604020202020204" pitchFamily="34" charset="0"/>
                <a:cs typeface="Arial" panose="020B0604020202020204" pitchFamily="34" charset="0"/>
              </a:rPr>
              <a:t>Red</a:t>
            </a:r>
          </a:p>
          <a:p>
            <a:pPr algn="just"/>
            <a:r>
              <a:rPr lang="es-MX" sz="2000" dirty="0">
                <a:latin typeface="Arial" panose="020B0604020202020204" pitchFamily="34" charset="0"/>
                <a:cs typeface="Arial" panose="020B0604020202020204" pitchFamily="34" charset="0"/>
              </a:rPr>
              <a:t>Por lo general, un cortafuegos es la primera línea de defensa en la seguridad de una red. Sirve como barrera entre la red de confianza de la empresa y otras redes desconocidas, como puede ser una red wifi.</a:t>
            </a:r>
            <a:endParaRPr lang="es-CO" sz="20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68D81AB9-319F-E2F8-A389-9E4F7BD1139F}"/>
              </a:ext>
            </a:extLst>
          </p:cNvPr>
          <p:cNvSpPr txBox="1"/>
          <p:nvPr/>
        </p:nvSpPr>
        <p:spPr>
          <a:xfrm>
            <a:off x="7430389" y="4874594"/>
            <a:ext cx="4558411" cy="1938992"/>
          </a:xfrm>
          <a:prstGeom prst="rect">
            <a:avLst/>
          </a:prstGeom>
          <a:solidFill>
            <a:schemeClr val="accent1">
              <a:lumMod val="20000"/>
              <a:lumOff val="80000"/>
            </a:schemeClr>
          </a:solidFill>
          <a:effectLst>
            <a:outerShdw blurRad="50800" dist="38100" dir="10800000" algn="r" rotWithShape="0">
              <a:prstClr val="black">
                <a:alpha val="40000"/>
              </a:prstClr>
            </a:outerShdw>
          </a:effectLst>
        </p:spPr>
        <p:txBody>
          <a:bodyPr wrap="square">
            <a:spAutoFit/>
          </a:bodyPr>
          <a:lstStyle/>
          <a:p>
            <a:pPr algn="just"/>
            <a:r>
              <a:rPr lang="es-MX" sz="2000" b="1" dirty="0">
                <a:latin typeface="Arial" panose="020B0604020202020204" pitchFamily="34" charset="0"/>
                <a:cs typeface="Arial" panose="020B0604020202020204" pitchFamily="34" charset="0"/>
              </a:rPr>
              <a:t>Seguridad física</a:t>
            </a:r>
          </a:p>
          <a:p>
            <a:pPr algn="just"/>
            <a:r>
              <a:rPr lang="es-MX" sz="2000" dirty="0">
                <a:latin typeface="Arial" panose="020B0604020202020204" pitchFamily="34" charset="0"/>
                <a:cs typeface="Arial" panose="020B0604020202020204" pitchFamily="34" charset="0"/>
              </a:rPr>
              <a:t>La protección cibernética más eficaz es incapaz de proteger a los activos tecnológicos de la sustracción física, el vandalismo o los desastres naturales.</a:t>
            </a:r>
            <a:endParaRPr lang="es-CO" sz="2000" dirty="0">
              <a:latin typeface="Arial" panose="020B0604020202020204" pitchFamily="34" charset="0"/>
              <a:cs typeface="Arial" panose="020B0604020202020204" pitchFamily="34" charset="0"/>
            </a:endParaRPr>
          </a:p>
        </p:txBody>
      </p:sp>
      <p:pic>
        <p:nvPicPr>
          <p:cNvPr id="19" name="Imagen 18" descr="Imagen que contiene interior, taza, tabla, computadora&#10;&#10;Descripción generada automáticamente">
            <a:extLst>
              <a:ext uri="{FF2B5EF4-FFF2-40B4-BE49-F238E27FC236}">
                <a16:creationId xmlns:a16="http://schemas.microsoft.com/office/drawing/2014/main" id="{E52F3755-6DBF-2247-767E-2EAEA12B65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6674" y="645025"/>
            <a:ext cx="1677805" cy="2025519"/>
          </a:xfrm>
          <a:prstGeom prst="rect">
            <a:avLst/>
          </a:prstGeom>
        </p:spPr>
      </p:pic>
      <p:pic>
        <p:nvPicPr>
          <p:cNvPr id="22" name="Imagen 21" descr="Un conjunto de letras negras en un fondo blanco&#10;&#10;Descripción generada automáticamente con confianza media">
            <a:extLst>
              <a:ext uri="{FF2B5EF4-FFF2-40B4-BE49-F238E27FC236}">
                <a16:creationId xmlns:a16="http://schemas.microsoft.com/office/drawing/2014/main" id="{DD88B9D1-E5BE-F1E0-57A3-3B28F8AF9B2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9264" y="5135438"/>
            <a:ext cx="1761936" cy="1417303"/>
          </a:xfrm>
          <a:prstGeom prst="rect">
            <a:avLst/>
          </a:prstGeom>
        </p:spPr>
      </p:pic>
      <p:pic>
        <p:nvPicPr>
          <p:cNvPr id="26" name="Imagen 25" descr="Interfaz de usuario gráfica">
            <a:extLst>
              <a:ext uri="{FF2B5EF4-FFF2-40B4-BE49-F238E27FC236}">
                <a16:creationId xmlns:a16="http://schemas.microsoft.com/office/drawing/2014/main" id="{7CDF09AE-E043-3A84-C764-C8DAE983C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6916" y="416293"/>
            <a:ext cx="4266047" cy="3775160"/>
          </a:xfrm>
          <a:prstGeom prst="rect">
            <a:avLst/>
          </a:prstGeom>
        </p:spPr>
      </p:pic>
    </p:spTree>
    <p:extLst>
      <p:ext uri="{BB962C8B-B14F-4D97-AF65-F5344CB8AC3E}">
        <p14:creationId xmlns:p14="http://schemas.microsoft.com/office/powerpoint/2010/main" val="216820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Fundamentos de aseguramiento de infraestructura</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9EB67720-AB44-2BF0-B924-6DC35228525E}"/>
              </a:ext>
            </a:extLst>
          </p:cNvPr>
          <p:cNvSpPr txBox="1">
            <a:spLocks/>
          </p:cNvSpPr>
          <p:nvPr/>
        </p:nvSpPr>
        <p:spPr>
          <a:xfrm>
            <a:off x="414064" y="749299"/>
            <a:ext cx="5008565" cy="1378525"/>
          </a:xfrm>
          <a:prstGeom prst="rect">
            <a:avLst/>
          </a:prstGeom>
        </p:spPr>
        <p:txBody>
          <a:bodyPr vert="horz" lIns="91440" tIns="45720" rIns="91440" bIns="45720" rtlCol="0" anchor="b">
            <a:normAutofit/>
          </a:bodyPr>
          <a:lstStyle>
            <a:lvl1pPr algn="l" defTabSz="914391" rtl="0" eaLnBrk="1" latinLnBrk="0" hangingPunct="1">
              <a:lnSpc>
                <a:spcPct val="90000"/>
              </a:lnSpc>
              <a:spcBef>
                <a:spcPct val="0"/>
              </a:spcBef>
              <a:buNone/>
              <a:defRPr sz="4400" kern="1200">
                <a:solidFill>
                  <a:schemeClr val="tx1"/>
                </a:solidFill>
                <a:latin typeface="+mj-lt"/>
                <a:ea typeface="+mj-ea"/>
                <a:cs typeface="+mj-cs"/>
              </a:defRPr>
            </a:lvl1pPr>
          </a:lstStyle>
          <a:p>
            <a:r>
              <a:rPr lang="es-MX" sz="8000" dirty="0">
                <a:solidFill>
                  <a:srgbClr val="00B050"/>
                </a:solidFill>
                <a:latin typeface="Segoe UI" panose="020B0502040204020203" pitchFamily="34" charset="0"/>
                <a:cs typeface="Segoe UI" panose="020B0502040204020203" pitchFamily="34" charset="0"/>
              </a:rPr>
              <a:t>Hardening</a:t>
            </a:r>
            <a:endParaRPr lang="en-US" sz="8000" dirty="0">
              <a:solidFill>
                <a:srgbClr val="00B050"/>
              </a:solidFill>
              <a:latin typeface="Segoe UI" panose="020B0502040204020203" pitchFamily="34" charset="0"/>
              <a:cs typeface="Segoe UI" panose="020B0502040204020203" pitchFamily="34" charset="0"/>
            </a:endParaRPr>
          </a:p>
        </p:txBody>
      </p:sp>
      <p:sp>
        <p:nvSpPr>
          <p:cNvPr id="4" name="Subtitle 4">
            <a:extLst>
              <a:ext uri="{FF2B5EF4-FFF2-40B4-BE49-F238E27FC236}">
                <a16:creationId xmlns:a16="http://schemas.microsoft.com/office/drawing/2014/main" id="{D00DE59A-6671-A5BE-469D-592F4517AAF0}"/>
              </a:ext>
            </a:extLst>
          </p:cNvPr>
          <p:cNvSpPr txBox="1">
            <a:spLocks/>
          </p:cNvSpPr>
          <p:nvPr/>
        </p:nvSpPr>
        <p:spPr>
          <a:xfrm>
            <a:off x="670882" y="1970130"/>
            <a:ext cx="4370572" cy="1479177"/>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CO" sz="2000">
              <a:solidFill>
                <a:schemeClr val="accent2"/>
              </a:solidFill>
              <a:latin typeface="Segoe UI" panose="020B0502040204020203" pitchFamily="34" charset="0"/>
              <a:cs typeface="Segoe UI" panose="020B0502040204020203" pitchFamily="34" charset="0"/>
            </a:endParaRPr>
          </a:p>
          <a:p>
            <a:pPr marL="0" indent="0">
              <a:lnSpc>
                <a:spcPct val="100000"/>
              </a:lnSpc>
              <a:buFont typeface="Arial" panose="020B0604020202020204" pitchFamily="34" charset="0"/>
              <a:buNone/>
            </a:pPr>
            <a:r>
              <a:rPr lang="es-MX" b="1">
                <a:solidFill>
                  <a:schemeClr val="bg1">
                    <a:lumMod val="50000"/>
                  </a:schemeClr>
                </a:solidFill>
                <a:latin typeface="inherit"/>
              </a:rPr>
              <a:t>endurecimiento informático</a:t>
            </a:r>
            <a:endParaRPr lang="es-CO" dirty="0">
              <a:solidFill>
                <a:schemeClr val="bg1">
                  <a:lumMod val="50000"/>
                </a:schemeClr>
              </a:solidFill>
              <a:latin typeface="Segoe UI" panose="020B0502040204020203" pitchFamily="34" charset="0"/>
              <a:cs typeface="Segoe UI" panose="020B0502040204020203" pitchFamily="34" charset="0"/>
            </a:endParaRPr>
          </a:p>
        </p:txBody>
      </p:sp>
      <p:pic>
        <p:nvPicPr>
          <p:cNvPr id="5" name="Imagen 4">
            <a:extLst>
              <a:ext uri="{FF2B5EF4-FFF2-40B4-BE49-F238E27FC236}">
                <a16:creationId xmlns:a16="http://schemas.microsoft.com/office/drawing/2014/main" id="{BDF876EB-2DE3-4F2F-DB32-A12C228D538F}"/>
              </a:ext>
            </a:extLst>
          </p:cNvPr>
          <p:cNvPicPr>
            <a:picLocks noChangeAspect="1"/>
          </p:cNvPicPr>
          <p:nvPr/>
        </p:nvPicPr>
        <p:blipFill rotWithShape="1">
          <a:blip r:embed="rId3"/>
          <a:srcRect b="22554"/>
          <a:stretch/>
        </p:blipFill>
        <p:spPr>
          <a:xfrm>
            <a:off x="476244" y="3181095"/>
            <a:ext cx="4884207" cy="2978086"/>
          </a:xfrm>
          <a:prstGeom prst="rect">
            <a:avLst/>
          </a:prstGeom>
        </p:spPr>
      </p:pic>
      <p:pic>
        <p:nvPicPr>
          <p:cNvPr id="8" name="Imagen 7" descr="Gato con ojos de color verde&#10;&#10;Descripción generada automáticamente">
            <a:extLst>
              <a:ext uri="{FF2B5EF4-FFF2-40B4-BE49-F238E27FC236}">
                <a16:creationId xmlns:a16="http://schemas.microsoft.com/office/drawing/2014/main" id="{4E3BA5ED-5BA6-C035-6593-B5F5F79A2D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19212" y="3975100"/>
            <a:ext cx="3312488" cy="2882900"/>
          </a:xfrm>
          <a:prstGeom prst="rect">
            <a:avLst/>
          </a:prstGeom>
        </p:spPr>
      </p:pic>
      <p:sp>
        <p:nvSpPr>
          <p:cNvPr id="10" name="Subtitle 4">
            <a:extLst>
              <a:ext uri="{FF2B5EF4-FFF2-40B4-BE49-F238E27FC236}">
                <a16:creationId xmlns:a16="http://schemas.microsoft.com/office/drawing/2014/main" id="{711FFF97-FC42-6352-D723-DECACF12E1AA}"/>
              </a:ext>
            </a:extLst>
          </p:cNvPr>
          <p:cNvSpPr txBox="1">
            <a:spLocks/>
          </p:cNvSpPr>
          <p:nvPr/>
        </p:nvSpPr>
        <p:spPr>
          <a:xfrm>
            <a:off x="5348521" y="780953"/>
            <a:ext cx="6751978" cy="3714843"/>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CO" sz="2000" dirty="0">
              <a:solidFill>
                <a:schemeClr val="bg2">
                  <a:lumMod val="50000"/>
                </a:schemeClr>
              </a:solidFill>
              <a:cs typeface="Segoe UI" panose="020B0502040204020203" pitchFamily="34" charset="0"/>
            </a:endParaRPr>
          </a:p>
          <a:p>
            <a:pPr algn="just">
              <a:lnSpc>
                <a:spcPct val="100000"/>
              </a:lnSpc>
              <a:buFont typeface="Wingdings" panose="05000000000000000000" pitchFamily="2" charset="2"/>
              <a:buChar char="ü"/>
            </a:pPr>
            <a:r>
              <a:rPr lang="es-MX" dirty="0">
                <a:solidFill>
                  <a:schemeClr val="bg2">
                    <a:lumMod val="50000"/>
                  </a:schemeClr>
                </a:solidFill>
              </a:rPr>
              <a:t>Es el término que se le da al </a:t>
            </a:r>
            <a:r>
              <a:rPr lang="es-MX" b="1" dirty="0">
                <a:solidFill>
                  <a:schemeClr val="bg2">
                    <a:lumMod val="50000"/>
                  </a:schemeClr>
                </a:solidFill>
              </a:rPr>
              <a:t>proceso de reducción de vulnerabilidades en el sistema</a:t>
            </a:r>
            <a:r>
              <a:rPr lang="es-MX" dirty="0">
                <a:solidFill>
                  <a:schemeClr val="bg2">
                    <a:lumMod val="50000"/>
                  </a:schemeClr>
                </a:solidFill>
              </a:rPr>
              <a:t>. </a:t>
            </a:r>
          </a:p>
          <a:p>
            <a:pPr algn="just">
              <a:lnSpc>
                <a:spcPct val="100000"/>
              </a:lnSpc>
              <a:buFont typeface="Wingdings" panose="05000000000000000000" pitchFamily="2" charset="2"/>
              <a:buChar char="ü"/>
            </a:pPr>
            <a:r>
              <a:rPr lang="es-MX" dirty="0">
                <a:solidFill>
                  <a:schemeClr val="bg2">
                    <a:lumMod val="50000"/>
                  </a:schemeClr>
                </a:solidFill>
              </a:rPr>
              <a:t>Esto se consigue, estableciendo unas </a:t>
            </a:r>
            <a:r>
              <a:rPr lang="es-MX" b="1" dirty="0">
                <a:solidFill>
                  <a:schemeClr val="bg2">
                    <a:lumMod val="50000"/>
                  </a:schemeClr>
                </a:solidFill>
              </a:rPr>
              <a:t>medidas</a:t>
            </a:r>
            <a:r>
              <a:rPr lang="es-MX" dirty="0">
                <a:solidFill>
                  <a:schemeClr val="bg2">
                    <a:lumMod val="50000"/>
                  </a:schemeClr>
                </a:solidFill>
              </a:rPr>
              <a:t> de seguridad con el objetivo de estar preparados ante un ataque informático.</a:t>
            </a:r>
            <a:endParaRPr lang="es-CO" dirty="0">
              <a:solidFill>
                <a:schemeClr val="bg2">
                  <a:lumMod val="50000"/>
                </a:schemeClr>
              </a:solidFill>
              <a:cs typeface="Segoe UI" panose="020B0502040204020203" pitchFamily="34" charset="0"/>
            </a:endParaRPr>
          </a:p>
        </p:txBody>
      </p:sp>
    </p:spTree>
    <p:extLst>
      <p:ext uri="{BB962C8B-B14F-4D97-AF65-F5344CB8AC3E}">
        <p14:creationId xmlns:p14="http://schemas.microsoft.com/office/powerpoint/2010/main" val="160401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Fundamentos de aseguramiento de infraestructura</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74306086-F09E-1E4C-8AF6-B82A18F18077}"/>
              </a:ext>
            </a:extLst>
          </p:cNvPr>
          <p:cNvPicPr>
            <a:picLocks noChangeAspect="1"/>
          </p:cNvPicPr>
          <p:nvPr/>
        </p:nvPicPr>
        <p:blipFill rotWithShape="1">
          <a:blip r:embed="rId3"/>
          <a:srcRect l="3541" t="16060" r="4583" b="6747"/>
          <a:stretch/>
        </p:blipFill>
        <p:spPr>
          <a:xfrm>
            <a:off x="596900" y="1841500"/>
            <a:ext cx="6560260" cy="4254500"/>
          </a:xfrm>
          <a:prstGeom prst="rect">
            <a:avLst/>
          </a:prstGeom>
        </p:spPr>
      </p:pic>
      <p:pic>
        <p:nvPicPr>
          <p:cNvPr id="5" name="Imagen 4" descr="Un hombre con lentes y corbata&#10;&#10;Descripción generada automáticamente">
            <a:extLst>
              <a:ext uri="{FF2B5EF4-FFF2-40B4-BE49-F238E27FC236}">
                <a16:creationId xmlns:a16="http://schemas.microsoft.com/office/drawing/2014/main" id="{65054952-0E36-F5FF-24B1-3FBD6C7363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66472" y="2273300"/>
            <a:ext cx="5818656" cy="4584700"/>
          </a:xfrm>
          <a:prstGeom prst="rect">
            <a:avLst/>
          </a:prstGeom>
        </p:spPr>
      </p:pic>
      <p:sp>
        <p:nvSpPr>
          <p:cNvPr id="10" name="CuadroTexto 9">
            <a:extLst>
              <a:ext uri="{FF2B5EF4-FFF2-40B4-BE49-F238E27FC236}">
                <a16:creationId xmlns:a16="http://schemas.microsoft.com/office/drawing/2014/main" id="{5DFD733A-C37F-01C9-8813-022E4240D984}"/>
              </a:ext>
            </a:extLst>
          </p:cNvPr>
          <p:cNvSpPr txBox="1"/>
          <p:nvPr/>
        </p:nvSpPr>
        <p:spPr>
          <a:xfrm>
            <a:off x="7361237" y="1203277"/>
            <a:ext cx="4429125" cy="1477328"/>
          </a:xfrm>
          <a:prstGeom prst="rect">
            <a:avLst/>
          </a:prstGeom>
          <a:noFill/>
        </p:spPr>
        <p:txBody>
          <a:bodyPr wrap="square">
            <a:spAutoFit/>
          </a:bodyPr>
          <a:lstStyle/>
          <a:p>
            <a:pPr algn="just"/>
            <a:r>
              <a:rPr lang="es-MX" dirty="0">
                <a:solidFill>
                  <a:schemeClr val="bg2">
                    <a:lumMod val="75000"/>
                  </a:schemeClr>
                </a:solidFill>
              </a:rPr>
              <a:t>Está </a:t>
            </a:r>
            <a:r>
              <a:rPr lang="es-MX" dirty="0">
                <a:solidFill>
                  <a:schemeClr val="bg2">
                    <a:lumMod val="75000"/>
                  </a:schemeClr>
                </a:solidFill>
                <a:latin typeface="Arial" panose="020B0604020202020204" pitchFamily="34" charset="0"/>
                <a:cs typeface="Arial" panose="020B0604020202020204" pitchFamily="34" charset="0"/>
              </a:rPr>
              <a:t>basado</a:t>
            </a:r>
            <a:r>
              <a:rPr lang="es-MX" dirty="0">
                <a:solidFill>
                  <a:schemeClr val="bg2">
                    <a:lumMod val="75000"/>
                  </a:schemeClr>
                </a:solidFill>
              </a:rPr>
              <a:t> en la idea de que los sistemas que cumplen con una única función son más seguros, que los sistemas que cumplen con varias funciones.</a:t>
            </a:r>
          </a:p>
        </p:txBody>
      </p:sp>
    </p:spTree>
    <p:extLst>
      <p:ext uri="{BB962C8B-B14F-4D97-AF65-F5344CB8AC3E}">
        <p14:creationId xmlns:p14="http://schemas.microsoft.com/office/powerpoint/2010/main" val="336086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Cumplir para fortalecer</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BDFC42F3-825C-B985-783B-9E9C20842820}"/>
              </a:ext>
            </a:extLst>
          </p:cNvPr>
          <p:cNvPicPr>
            <a:picLocks noChangeAspect="1"/>
          </p:cNvPicPr>
          <p:nvPr/>
        </p:nvPicPr>
        <p:blipFill>
          <a:blip r:embed="rId3"/>
          <a:stretch>
            <a:fillRect/>
          </a:stretch>
        </p:blipFill>
        <p:spPr>
          <a:xfrm>
            <a:off x="203200" y="962024"/>
            <a:ext cx="4086890" cy="1171575"/>
          </a:xfrm>
          <a:prstGeom prst="rect">
            <a:avLst/>
          </a:prstGeom>
        </p:spPr>
      </p:pic>
      <p:pic>
        <p:nvPicPr>
          <p:cNvPr id="4" name="Imagen 3">
            <a:extLst>
              <a:ext uri="{FF2B5EF4-FFF2-40B4-BE49-F238E27FC236}">
                <a16:creationId xmlns:a16="http://schemas.microsoft.com/office/drawing/2014/main" id="{6AA11BA7-1DD9-51FF-3551-CF47EB510AC7}"/>
              </a:ext>
            </a:extLst>
          </p:cNvPr>
          <p:cNvPicPr>
            <a:picLocks noChangeAspect="1"/>
          </p:cNvPicPr>
          <p:nvPr/>
        </p:nvPicPr>
        <p:blipFill>
          <a:blip r:embed="rId4"/>
          <a:stretch>
            <a:fillRect/>
          </a:stretch>
        </p:blipFill>
        <p:spPr>
          <a:xfrm>
            <a:off x="4493873" y="921173"/>
            <a:ext cx="7494927" cy="5797127"/>
          </a:xfrm>
          <a:prstGeom prst="rect">
            <a:avLst/>
          </a:prstGeom>
        </p:spPr>
      </p:pic>
      <p:pic>
        <p:nvPicPr>
          <p:cNvPr id="8" name="Imagen 7" descr="Imagen en blanco y negro de un hombre con la mano en la boca&#10;&#10;Descripción generada automáticamente con confianza media">
            <a:extLst>
              <a:ext uri="{FF2B5EF4-FFF2-40B4-BE49-F238E27FC236}">
                <a16:creationId xmlns:a16="http://schemas.microsoft.com/office/drawing/2014/main" id="{5C27AC09-6D75-098A-52EE-FFBD0BACC3F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 y="2603500"/>
            <a:ext cx="4601242" cy="4254500"/>
          </a:xfrm>
          <a:prstGeom prst="rect">
            <a:avLst/>
          </a:prstGeom>
        </p:spPr>
      </p:pic>
      <p:sp>
        <p:nvSpPr>
          <p:cNvPr id="9" name="CuadroTexto 8">
            <a:extLst>
              <a:ext uri="{FF2B5EF4-FFF2-40B4-BE49-F238E27FC236}">
                <a16:creationId xmlns:a16="http://schemas.microsoft.com/office/drawing/2014/main" id="{14FBA91B-CF86-71F5-33C3-513359B66015}"/>
              </a:ext>
            </a:extLst>
          </p:cNvPr>
          <p:cNvSpPr txBox="1"/>
          <p:nvPr/>
        </p:nvSpPr>
        <p:spPr>
          <a:xfrm>
            <a:off x="1" y="6983382"/>
            <a:ext cx="4493872" cy="230832"/>
          </a:xfrm>
          <a:prstGeom prst="rect">
            <a:avLst/>
          </a:prstGeom>
          <a:noFill/>
        </p:spPr>
        <p:txBody>
          <a:bodyPr wrap="square" rtlCol="0">
            <a:spAutoFit/>
          </a:bodyPr>
          <a:lstStyle/>
          <a:p>
            <a:r>
              <a:rPr lang="es-CO" sz="900">
                <a:hlinkClick r:id="rId6" tooltip="https://www.pngall.com/steve-jobs-png/"/>
              </a:rPr>
              <a:t>Esta foto</a:t>
            </a:r>
            <a:r>
              <a:rPr lang="es-CO" sz="900"/>
              <a:t> de Autor desconocido está bajo licencia </a:t>
            </a:r>
            <a:r>
              <a:rPr lang="es-CO" sz="900">
                <a:hlinkClick r:id="rId7" tooltip="https://creativecommons.org/licenses/by-nc/3.0/"/>
              </a:rPr>
              <a:t>CC BY-NC</a:t>
            </a:r>
            <a:endParaRPr lang="es-CO" sz="900"/>
          </a:p>
        </p:txBody>
      </p:sp>
    </p:spTree>
    <p:extLst>
      <p:ext uri="{BB962C8B-B14F-4D97-AF65-F5344CB8AC3E}">
        <p14:creationId xmlns:p14="http://schemas.microsoft.com/office/powerpoint/2010/main" val="153803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Cumplir para fortalecer</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n 9" descr="Texto&#10;&#10;Descripción generada automáticamente">
            <a:extLst>
              <a:ext uri="{FF2B5EF4-FFF2-40B4-BE49-F238E27FC236}">
                <a16:creationId xmlns:a16="http://schemas.microsoft.com/office/drawing/2014/main" id="{B1A8C7C2-6535-3206-F638-3615B01EF50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9587" y="5149587"/>
            <a:ext cx="3495675" cy="1457325"/>
          </a:xfrm>
          <a:prstGeom prst="rect">
            <a:avLst/>
          </a:prstGeom>
        </p:spPr>
      </p:pic>
      <p:pic>
        <p:nvPicPr>
          <p:cNvPr id="16" name="Imagen 15">
            <a:extLst>
              <a:ext uri="{FF2B5EF4-FFF2-40B4-BE49-F238E27FC236}">
                <a16:creationId xmlns:a16="http://schemas.microsoft.com/office/drawing/2014/main" id="{4E6110E9-F6AA-4AF6-011B-356FB325E77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451100" y="873078"/>
            <a:ext cx="9612650" cy="3665055"/>
          </a:xfrm>
          <a:prstGeom prst="rect">
            <a:avLst/>
          </a:prstGeom>
        </p:spPr>
      </p:pic>
      <p:pic>
        <p:nvPicPr>
          <p:cNvPr id="21" name="Imagen 20" descr="Imagen en blanco y negro de un hombre con una camisa negra&#10;&#10;Descripción generada automáticamente">
            <a:extLst>
              <a:ext uri="{FF2B5EF4-FFF2-40B4-BE49-F238E27FC236}">
                <a16:creationId xmlns:a16="http://schemas.microsoft.com/office/drawing/2014/main" id="{2E41B837-E0D6-FA3A-7145-FE6AA10FC62C}"/>
              </a:ext>
            </a:extLst>
          </p:cNvPr>
          <p:cNvPicPr>
            <a:picLocks noChangeAspect="1"/>
          </p:cNvPicPr>
          <p:nvPr/>
        </p:nvPicPr>
        <p:blipFill rotWithShape="1">
          <a:blip r:embed="rId7">
            <a:extLst>
              <a:ext uri="{28A0092B-C50C-407E-A947-70E740481C1C}">
                <a14:useLocalDpi xmlns:a14="http://schemas.microsoft.com/office/drawing/2010/main" val="0"/>
              </a:ext>
            </a:extLst>
          </a:blip>
          <a:srcRect l="16176" r="16394"/>
          <a:stretch/>
        </p:blipFill>
        <p:spPr>
          <a:xfrm>
            <a:off x="0" y="2495550"/>
            <a:ext cx="3924300" cy="4362450"/>
          </a:xfrm>
          <a:prstGeom prst="rect">
            <a:avLst/>
          </a:prstGeom>
        </p:spPr>
      </p:pic>
    </p:spTree>
    <p:extLst>
      <p:ext uri="{BB962C8B-B14F-4D97-AF65-F5344CB8AC3E}">
        <p14:creationId xmlns:p14="http://schemas.microsoft.com/office/powerpoint/2010/main" val="1128027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099A3-7751-B9AB-75CC-8D2574147515}"/>
              </a:ext>
            </a:extLst>
          </p:cNvPr>
          <p:cNvPicPr>
            <a:picLocks noChangeAspect="1"/>
          </p:cNvPicPr>
          <p:nvPr/>
        </p:nvPicPr>
        <p:blipFill>
          <a:blip r:embed="rId2"/>
          <a:stretch>
            <a:fillRect/>
          </a:stretch>
        </p:blipFill>
        <p:spPr>
          <a:xfrm>
            <a:off x="10526715" y="139700"/>
            <a:ext cx="1576385" cy="571499"/>
          </a:xfrm>
          <a:prstGeom prst="rect">
            <a:avLst/>
          </a:prstGeom>
        </p:spPr>
      </p:pic>
      <p:sp>
        <p:nvSpPr>
          <p:cNvPr id="7" name="Flecha: pentágono 6">
            <a:extLst>
              <a:ext uri="{FF2B5EF4-FFF2-40B4-BE49-F238E27FC236}">
                <a16:creationId xmlns:a16="http://schemas.microsoft.com/office/drawing/2014/main" id="{D2DA91FB-32E8-2C61-8A7B-AACF3D4AA673}"/>
              </a:ext>
            </a:extLst>
          </p:cNvPr>
          <p:cNvSpPr/>
          <p:nvPr/>
        </p:nvSpPr>
        <p:spPr>
          <a:xfrm>
            <a:off x="0" y="117522"/>
            <a:ext cx="9335831" cy="631777"/>
          </a:xfrm>
          <a:prstGeom prst="homePlat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000" b="1" dirty="0">
                <a:latin typeface="Segoe UI Semibold" panose="020B0502040204020203" pitchFamily="34" charset="0"/>
                <a:cs typeface="Segoe UI Semibold" panose="020B0502040204020203" pitchFamily="34" charset="0"/>
              </a:rPr>
              <a:t>Cumplir para fortalecer</a:t>
            </a:r>
            <a:endParaRPr lang="es-CO" sz="2000" dirty="0"/>
          </a:p>
        </p:txBody>
      </p:sp>
      <p:sp>
        <p:nvSpPr>
          <p:cNvPr id="12" name="Flecha: cheurón 11">
            <a:extLst>
              <a:ext uri="{FF2B5EF4-FFF2-40B4-BE49-F238E27FC236}">
                <a16:creationId xmlns:a16="http://schemas.microsoft.com/office/drawing/2014/main" id="{320BCD48-F2A3-ECDC-689E-F388A142FC54}"/>
              </a:ext>
            </a:extLst>
          </p:cNvPr>
          <p:cNvSpPr/>
          <p:nvPr/>
        </p:nvSpPr>
        <p:spPr>
          <a:xfrm>
            <a:off x="9485884"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Flecha: cheurón 13">
            <a:extLst>
              <a:ext uri="{FF2B5EF4-FFF2-40B4-BE49-F238E27FC236}">
                <a16:creationId xmlns:a16="http://schemas.microsoft.com/office/drawing/2014/main" id="{1D5AB3D4-F018-EBBA-4289-8C8358DCD443}"/>
              </a:ext>
            </a:extLst>
          </p:cNvPr>
          <p:cNvSpPr/>
          <p:nvPr/>
        </p:nvSpPr>
        <p:spPr>
          <a:xfrm>
            <a:off x="9865807"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5" name="Flecha: cheurón 14">
            <a:extLst>
              <a:ext uri="{FF2B5EF4-FFF2-40B4-BE49-F238E27FC236}">
                <a16:creationId xmlns:a16="http://schemas.microsoft.com/office/drawing/2014/main" id="{A83B12BD-11FA-E3EF-9E6C-2A6F9EE7DDED}"/>
              </a:ext>
            </a:extLst>
          </p:cNvPr>
          <p:cNvSpPr/>
          <p:nvPr/>
        </p:nvSpPr>
        <p:spPr>
          <a:xfrm>
            <a:off x="9105138" y="117521"/>
            <a:ext cx="610616" cy="631777"/>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6" name="Conector recto 5">
            <a:extLst>
              <a:ext uri="{FF2B5EF4-FFF2-40B4-BE49-F238E27FC236}">
                <a16:creationId xmlns:a16="http://schemas.microsoft.com/office/drawing/2014/main" id="{EA8ED5FE-8C48-4378-52D5-442E4F1780DB}"/>
              </a:ext>
            </a:extLst>
          </p:cNvPr>
          <p:cNvCxnSpPr>
            <a:cxnSpLocks/>
          </p:cNvCxnSpPr>
          <p:nvPr/>
        </p:nvCxnSpPr>
        <p:spPr>
          <a:xfrm>
            <a:off x="203200" y="609600"/>
            <a:ext cx="86741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descr="Actualización del Estándar ISO 27001, versión 2022">
            <a:extLst>
              <a:ext uri="{FF2B5EF4-FFF2-40B4-BE49-F238E27FC236}">
                <a16:creationId xmlns:a16="http://schemas.microsoft.com/office/drawing/2014/main" id="{5EB89752-429F-A7B2-07F8-742B9470C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98" y="1101679"/>
            <a:ext cx="10329392" cy="563879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621B9BA8-852D-5EDC-032C-48B3EF672E66}"/>
              </a:ext>
            </a:extLst>
          </p:cNvPr>
          <p:cNvPicPr>
            <a:picLocks noChangeAspect="1"/>
          </p:cNvPicPr>
          <p:nvPr/>
        </p:nvPicPr>
        <p:blipFill rotWithShape="1">
          <a:blip r:embed="rId4"/>
          <a:srcRect l="19333" t="9277" r="18834" b="9277"/>
          <a:stretch/>
        </p:blipFill>
        <p:spPr>
          <a:xfrm>
            <a:off x="9105138" y="749299"/>
            <a:ext cx="3067908" cy="3030757"/>
          </a:xfrm>
          <a:prstGeom prst="rect">
            <a:avLst/>
          </a:prstGeom>
        </p:spPr>
      </p:pic>
      <p:pic>
        <p:nvPicPr>
          <p:cNvPr id="5" name="Imagen 4" descr="Un hombre con traje y corbata&#10;&#10;Descripción generada automáticamente">
            <a:extLst>
              <a:ext uri="{FF2B5EF4-FFF2-40B4-BE49-F238E27FC236}">
                <a16:creationId xmlns:a16="http://schemas.microsoft.com/office/drawing/2014/main" id="{4B382539-137E-007F-F0D0-C093937DB0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152" y="3319606"/>
            <a:ext cx="5314696" cy="3538394"/>
          </a:xfrm>
          <a:prstGeom prst="rect">
            <a:avLst/>
          </a:prstGeom>
        </p:spPr>
      </p:pic>
    </p:spTree>
    <p:extLst>
      <p:ext uri="{BB962C8B-B14F-4D97-AF65-F5344CB8AC3E}">
        <p14:creationId xmlns:p14="http://schemas.microsoft.com/office/powerpoint/2010/main" val="1689900864"/>
      </p:ext>
    </p:extLst>
  </p:cSld>
  <p:clrMapOvr>
    <a:masterClrMapping/>
  </p:clrMapOvr>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 map for Dyslexia_Win32_ss_v3.potx" id="{52B68AD9-87CD-4104-BE88-D09E115B5193}" vid="{32DE419F-2C9E-491B-9DE2-9CB15F0BB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79CD76DBC739D4E851CB97CDA94F903" ma:contentTypeVersion="2" ma:contentTypeDescription="Crear nuevo documento." ma:contentTypeScope="" ma:versionID="ac7f65f31cea57dfcaea5163b42af40b">
  <xsd:schema xmlns:xsd="http://www.w3.org/2001/XMLSchema" xmlns:xs="http://www.w3.org/2001/XMLSchema" xmlns:p="http://schemas.microsoft.com/office/2006/metadata/properties" xmlns:ns2="9dd8cca9-faa3-4bad-aefe-fb67763650cb" targetNamespace="http://schemas.microsoft.com/office/2006/metadata/properties" ma:root="true" ma:fieldsID="b3bdfb86de126b725654a3a2078a75d7"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DD0DBF-30B2-4FC6-A5E7-8374DC718037}">
  <ds:schemaRefs>
    <ds:schemaRef ds:uri="http://schemas.microsoft.com/sharepoint/v3/contenttype/forms"/>
  </ds:schemaRefs>
</ds:datastoreItem>
</file>

<file path=customXml/itemProps2.xml><?xml version="1.0" encoding="utf-8"?>
<ds:datastoreItem xmlns:ds="http://schemas.openxmlformats.org/officeDocument/2006/customXml" ds:itemID="{1C44B501-5DE1-46D9-B449-400C46FE142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4D06B75-54A1-49C2-88A5-523464841B1F}"/>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Mind map</Template>
  <TotalTime>1071</TotalTime>
  <Words>769</Words>
  <Application>Microsoft Office PowerPoint</Application>
  <PresentationFormat>Panorámica</PresentationFormat>
  <Paragraphs>62</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inherit</vt:lpstr>
      <vt:lpstr>Segoe UI</vt:lpstr>
      <vt:lpstr>Segoe UI Semibold</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INFRAESTRUCTURAS TECNOLÓGICAS</dc:title>
  <dc:creator>New Route</dc:creator>
  <cp:lastModifiedBy>Donny Alexander Rodriguez Caceres</cp:lastModifiedBy>
  <cp:revision>43</cp:revision>
  <dcterms:created xsi:type="dcterms:W3CDTF">2022-07-17T21:33:22Z</dcterms:created>
  <dcterms:modified xsi:type="dcterms:W3CDTF">2024-01-26T04:44:18Z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0x010100079CD76DBC739D4E851CB97CDA94F903</vt:lpwstr>
  </property>
</Properties>
</file>